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0" r:id="rId4"/>
    <p:sldId id="261" r:id="rId5"/>
    <p:sldId id="257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E00"/>
    <a:srgbClr val="666566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9"/>
    <p:restoredTop sz="94689"/>
  </p:normalViewPr>
  <p:slideViewPr>
    <p:cSldViewPr snapToGrid="0" snapToObjects="1">
      <p:cViewPr varScale="1">
        <p:scale>
          <a:sx n="145" d="100"/>
          <a:sy n="145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4.jp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7C422B-DABB-5141-AE78-869813CDEB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E2FC4F-A3F7-DA47-A03E-E5B42091A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2EA95-C4DF-6746-9383-3C175119A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FE7B27-F0EF-E14E-8A61-DB3D9FBC6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5D5915-D695-E040-ACCF-5749D4697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1956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E7C7B6-2ABF-8F4A-B606-83ADE0866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5A66EF-A81A-8046-A051-52BBFCE7A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D6FD68-3AFA-7342-AAA0-01F65D57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29473B-A10F-AB46-85ED-C3B0C730E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C84072-C284-A741-8634-62E22AAA2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8914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C0B11A-4305-9F48-88D4-C00F826380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B25FCA-B841-7E42-BBCD-21AB223413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8DEC33-3082-0A4D-9183-21764205D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B3F45E-B27E-5549-9744-96296693B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1867DA-A8FC-1945-AC46-3EFE46E60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2460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1CCAE-1BC7-344E-B52E-152C3BE31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E243D1-B39C-F749-A315-9982B5043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F9B653-EEC1-D845-996B-2C8ED34A2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9941E-6FED-5940-B097-7DA5A27DE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672105-3DFD-754D-BA70-055368D15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6400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C9425D-F060-CD4C-921B-F0E4C89A6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A2A50B-E2B4-1140-813A-8FF12FD3F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E99537-CF2F-2C4D-9E2D-A2C0C2208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C8A1AE-CF33-7C45-BA2A-93860DE3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518E02-8FA1-3147-B878-2DAF7FE3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66937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A49952-FD1D-9E4D-B0B2-F2CD920A7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16C595-6369-B547-9288-A824F84F19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7C3E9C-182B-1D4A-AE08-44DE0DBB0B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5D1E23-B968-8C42-84FA-623F24A17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398D9E-B676-F446-AF31-5D4D6E1BE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DD0DE4-F18C-B448-B719-0934D7E0A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20008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2CC137-0F0C-6F4F-AAC0-67737B9D6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CED4F8-AC63-A840-9E14-6C2A1D61C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40529E-728C-3949-88D4-9F6F78915E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BD0044A-9B1B-1346-8CFE-DD5439957F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5DB0D62-1636-8647-BFF5-A77B980BAF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37A53B-5893-1D40-99F2-EB04C244C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E0048F7-F351-E543-AB07-D740DC293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40722FB-BD17-BC4A-8FA3-CB5A757F0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82088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9F8ED8-4400-364B-BD13-7BEE5BFBB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40D66E-C16A-B545-94FA-F644D92E1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B48E9F5-2DD0-7149-B29B-79DF9C737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6B73AB-B05C-2D42-B8AA-7B1C65563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411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9A5C9D5-3D6B-3742-9CBE-81177F840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CF705A0-E2DC-1649-B5FD-835E049DF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18F82C9-CE02-CF45-8AD8-385F3C734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4916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A15B6-63DD-184E-92D7-DBC544F8D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921F3A-3B8B-6E42-A4C7-20700569B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FFEBA4-D08E-7243-9CA8-FAF68A22C8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7EDE03-48D6-1140-8B93-F7315FE92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128D70-CDED-444E-B381-AFF7B5066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9BDAE5-5523-5444-8137-02C281BA7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9724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AB75DF-1BE2-B44D-9BE4-A591A88D8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8F11F28-5155-6343-B22B-D06724B1C5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143444-EB75-634B-B83D-7B91C582C8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043246-5CAF-1C4D-85C8-1BC10F478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B919E-3CDF-1C42-878E-A74766C33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C50168-4F2A-0445-90C5-7DDDA94FD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80601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83D6944-2454-4340-98B3-28D5C348A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4E6935-52F5-9645-96FB-BBB455310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871BEA-B644-F144-AB53-06C45E2DED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51040-E5B3-DD43-BA09-FEE752B9B224}" type="datetimeFigureOut">
              <a:rPr kumimoji="1" lang="ko-KR" altLang="en-US" smtClean="0"/>
              <a:t>2019. 6. 1.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714C29-CBE6-894C-9CC3-1552F9304F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DCA72B-C495-CD46-A56B-DFE5DC1014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E93E1-CD5A-EB42-A4C5-59F2AEC2588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640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7F8EF327-2244-1540-AD3E-FC57CCF4FCD6}"/>
              </a:ext>
            </a:extLst>
          </p:cNvPr>
          <p:cNvGrpSpPr/>
          <p:nvPr/>
        </p:nvGrpSpPr>
        <p:grpSpPr>
          <a:xfrm>
            <a:off x="-496818" y="-665654"/>
            <a:ext cx="4542312" cy="6858000"/>
            <a:chOff x="-496818" y="-445196"/>
            <a:chExt cx="4542312" cy="685800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2B52F41B-461C-B343-A265-4B94B4B9D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84" b="93385" l="9988" r="89982">
                          <a14:foregroundMark x1="19424" y1="90381" x2="19424" y2="90381"/>
                          <a14:foregroundMark x1="22396" y1="90666" x2="22396" y2="90666"/>
                          <a14:foregroundMark x1="22580" y1="91376" x2="22580" y2="91376"/>
                          <a14:foregroundMark x1="22580" y1="91376" x2="22580" y2="91376"/>
                          <a14:foregroundMark x1="22580" y1="91376" x2="22580" y2="91376"/>
                          <a14:foregroundMark x1="39124" y1="91924" x2="39124" y2="91924"/>
                          <a14:foregroundMark x1="49357" y1="91944" x2="49357" y2="91944"/>
                          <a14:foregroundMark x1="36642" y1="92553" x2="36642" y2="92553"/>
                          <a14:foregroundMark x1="40778" y1="92959" x2="40778" y2="92959"/>
                          <a14:foregroundMark x1="38542" y1="92877" x2="38542" y2="92877"/>
                          <a14:foregroundMark x1="42310" y1="92228" x2="42310" y2="92228"/>
                          <a14:foregroundMark x1="42310" y1="92735" x2="42310" y2="92735"/>
                          <a14:foregroundMark x1="42647" y1="92918" x2="42647" y2="92918"/>
                          <a14:foregroundMark x1="42862" y1="91985" x2="42862" y2="91985"/>
                          <a14:foregroundMark x1="41268" y1="93385" x2="41268" y2="93385"/>
                          <a14:foregroundMark x1="79136" y1="57123" x2="79136" y2="57123"/>
                          <a14:foregroundMark x1="67892" y1="74351" x2="67892" y2="74351"/>
                          <a14:foregroundMark x1="35172" y1="57041" x2="35172" y2="57041"/>
                          <a14:foregroundMark x1="75521" y1="56149" x2="75521" y2="56149"/>
                          <a14:foregroundMark x1="75643" y1="49777" x2="75643" y2="49777"/>
                          <a14:foregroundMark x1="75123" y1="49554" x2="75123" y2="49554"/>
                          <a14:backgroundMark x1="34835" y1="58746" x2="34835" y2="58746"/>
                          <a14:backgroundMark x1="51256" y1="58847" x2="51256" y2="58847"/>
                          <a14:backgroundMark x1="56924" y1="58381" x2="56924" y2="58381"/>
                          <a14:backgroundMark x1="60080" y1="70779" x2="60080" y2="70779"/>
                          <a14:backgroundMark x1="57966" y1="85836" x2="57966" y2="85836"/>
                          <a14:backgroundMark x1="66973" y1="62865" x2="66973" y2="6286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496818" y="-445196"/>
              <a:ext cx="4542312" cy="685800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08847BC-7E12-A347-A319-9A1D9F38E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8153" y="1837803"/>
              <a:ext cx="3574718" cy="842211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A841CD1-B1AF-F34B-B105-958AAA5B36E7}"/>
                </a:ext>
              </a:extLst>
            </p:cNvPr>
            <p:cNvSpPr/>
            <p:nvPr/>
          </p:nvSpPr>
          <p:spPr>
            <a:xfrm>
              <a:off x="400145" y="2921173"/>
              <a:ext cx="3057039" cy="65588"/>
            </a:xfrm>
            <a:prstGeom prst="rect">
              <a:avLst/>
            </a:prstGeom>
            <a:solidFill>
              <a:srgbClr val="666566"/>
            </a:solidFill>
            <a:ln>
              <a:solidFill>
                <a:srgbClr val="6665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rgbClr val="666566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4DB4018-0C7C-564C-9DEF-BC51375FED5A}"/>
              </a:ext>
            </a:extLst>
          </p:cNvPr>
          <p:cNvSpPr txBox="1"/>
          <p:nvPr/>
        </p:nvSpPr>
        <p:spPr>
          <a:xfrm>
            <a:off x="378153" y="665654"/>
            <a:ext cx="258917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패션아이템 </a:t>
            </a:r>
            <a:endParaRPr kumimoji="1" lang="en-US" altLang="ko-KR" sz="2800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  <a:p>
            <a:r>
              <a:rPr kumimoji="1" lang="ko-KR" altLang="en-US" sz="2800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공유 매칭 서비스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E59A6C-F1CF-DE4E-B6CC-AE882685ECE0}"/>
              </a:ext>
            </a:extLst>
          </p:cNvPr>
          <p:cNvSpPr txBox="1"/>
          <p:nvPr/>
        </p:nvSpPr>
        <p:spPr>
          <a:xfrm>
            <a:off x="10154620" y="5776847"/>
            <a:ext cx="16946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2000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김태균</a:t>
            </a:r>
            <a:r>
              <a:rPr kumimoji="1" lang="en-US" altLang="ko-KR" sz="2000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,</a:t>
            </a:r>
            <a:r>
              <a:rPr kumimoji="1" lang="ko-KR" altLang="en-US" sz="2000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 강준영</a:t>
            </a:r>
            <a:endParaRPr kumimoji="1" lang="en-US" altLang="ko-KR" sz="2000" dirty="0">
              <a:latin typeface="NanumBarunGothic UltraLight" panose="020B0603020101020101" pitchFamily="34" charset="-127"/>
              <a:ea typeface="NanumBarunGothic UltraLight" panose="020B0603020101020101" pitchFamily="34" charset="-127"/>
            </a:endParaRPr>
          </a:p>
          <a:p>
            <a:pPr algn="r"/>
            <a:r>
              <a:rPr kumimoji="1" lang="ko-KR" altLang="en-US" sz="2000" dirty="0" err="1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여동엽</a:t>
            </a:r>
            <a:r>
              <a:rPr kumimoji="1" lang="en-US" altLang="ko-KR" sz="2000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,</a:t>
            </a:r>
            <a:r>
              <a:rPr kumimoji="1" lang="ko-KR" altLang="en-US" sz="2000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 </a:t>
            </a:r>
            <a:r>
              <a:rPr kumimoji="1" lang="ko-KR" altLang="en-US" sz="2000" dirty="0" err="1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전광용</a:t>
            </a:r>
            <a:endParaRPr kumimoji="1" lang="en-US" altLang="ko-KR" sz="2000" dirty="0">
              <a:latin typeface="NanumBarunGothic UltraLight" panose="020B0603020101020101" pitchFamily="34" charset="-127"/>
              <a:ea typeface="NanumBarunGothic UltraLight" panose="020B060302010102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2FC7B3-B132-3F49-B8C1-2D0E78F92052}"/>
              </a:ext>
            </a:extLst>
          </p:cNvPr>
          <p:cNvSpPr txBox="1"/>
          <p:nvPr/>
        </p:nvSpPr>
        <p:spPr>
          <a:xfrm>
            <a:off x="2967323" y="1127434"/>
            <a:ext cx="3157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Fashion item sharing service</a:t>
            </a:r>
            <a:endParaRPr kumimoji="1"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2523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CA7009-A9D4-2A47-8DF9-140981B535A0}"/>
              </a:ext>
            </a:extLst>
          </p:cNvPr>
          <p:cNvSpPr txBox="1"/>
          <p:nvPr/>
        </p:nvSpPr>
        <p:spPr>
          <a:xfrm>
            <a:off x="361902" y="986864"/>
            <a:ext cx="72375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왜 </a:t>
            </a:r>
            <a:r>
              <a:rPr kumimoji="1" lang="en-US" altLang="ko-KR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Closet</a:t>
            </a:r>
            <a:r>
              <a:rPr kumimoji="1"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가 필요한가요</a:t>
            </a:r>
            <a:r>
              <a:rPr kumimoji="1" lang="en-US" altLang="ko-KR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5BB76-63D7-D24E-9C89-36F4F50793C8}"/>
              </a:ext>
            </a:extLst>
          </p:cNvPr>
          <p:cNvSpPr txBox="1"/>
          <p:nvPr/>
        </p:nvSpPr>
        <p:spPr>
          <a:xfrm>
            <a:off x="410676" y="1741206"/>
            <a:ext cx="2902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Why share fashion items?</a:t>
            </a:r>
            <a:endParaRPr kumimoji="1" lang="ko-KR" altLang="en-US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BE14DF6-354E-8E46-991C-E103FF91B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76" y="347099"/>
            <a:ext cx="1354624" cy="319152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AEDB2209-8799-8047-AFF6-867F53454005}"/>
              </a:ext>
            </a:extLst>
          </p:cNvPr>
          <p:cNvGrpSpPr/>
          <p:nvPr/>
        </p:nvGrpSpPr>
        <p:grpSpPr>
          <a:xfrm>
            <a:off x="640542" y="2546629"/>
            <a:ext cx="2562850" cy="2562850"/>
            <a:chOff x="935779" y="3613666"/>
            <a:chExt cx="1719108" cy="171910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72A738-D768-ED4B-A574-808C46BAEDC3}"/>
                </a:ext>
              </a:extLst>
            </p:cNvPr>
            <p:cNvSpPr txBox="1"/>
            <p:nvPr/>
          </p:nvSpPr>
          <p:spPr>
            <a:xfrm>
              <a:off x="1168886" y="4304310"/>
              <a:ext cx="1252895" cy="3509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ko-KR" sz="2800" dirty="0" err="1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패스트패션</a:t>
              </a:r>
              <a:r>
                <a:rPr lang="ko-KR" altLang="ko-KR" sz="2800" dirty="0">
                  <a:effectLst/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</a:t>
              </a:r>
              <a:endParaRPr lang="en-US" altLang="ko-KR" sz="2800" dirty="0"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3F414FA-409A-0042-9A82-F171704723D9}"/>
                </a:ext>
              </a:extLst>
            </p:cNvPr>
            <p:cNvSpPr/>
            <p:nvPr/>
          </p:nvSpPr>
          <p:spPr>
            <a:xfrm>
              <a:off x="935779" y="3613666"/>
              <a:ext cx="1719108" cy="1719108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240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ADC41BB-8C76-9E45-B9B4-4AF45304817E}"/>
              </a:ext>
            </a:extLst>
          </p:cNvPr>
          <p:cNvGrpSpPr/>
          <p:nvPr/>
        </p:nvGrpSpPr>
        <p:grpSpPr>
          <a:xfrm>
            <a:off x="4791946" y="2546629"/>
            <a:ext cx="2562850" cy="2562850"/>
            <a:chOff x="5161814" y="3680011"/>
            <a:chExt cx="1719108" cy="171910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2659415-13EB-3342-A9E2-C00273A969C1}"/>
                </a:ext>
              </a:extLst>
            </p:cNvPr>
            <p:cNvSpPr txBox="1"/>
            <p:nvPr/>
          </p:nvSpPr>
          <p:spPr>
            <a:xfrm>
              <a:off x="5314276" y="4216399"/>
              <a:ext cx="1414184" cy="639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ko-KR" sz="28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소유</a:t>
              </a:r>
              <a:r>
                <a:rPr lang="en-US" altLang="ko-KR" sz="28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-&gt;</a:t>
              </a:r>
              <a:r>
                <a:rPr lang="ko-KR" altLang="ko-KR" sz="28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이용</a:t>
              </a:r>
              <a:endParaRPr lang="en-US" altLang="ko-KR" sz="28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  <a:p>
              <a:pPr algn="ctr"/>
              <a:r>
                <a:rPr lang="ko-KR" altLang="ko-KR" sz="28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소비패러다임</a:t>
              </a:r>
              <a:endParaRPr lang="en-US" altLang="ko-KR" sz="28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FF2F0266-FA57-0F4B-8D12-D494AC1CAE6D}"/>
                </a:ext>
              </a:extLst>
            </p:cNvPr>
            <p:cNvSpPr/>
            <p:nvPr/>
          </p:nvSpPr>
          <p:spPr>
            <a:xfrm>
              <a:off x="5161814" y="3680011"/>
              <a:ext cx="1719108" cy="1719108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2400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CC9474-4186-8A40-999D-6EE7518BCA52}"/>
              </a:ext>
            </a:extLst>
          </p:cNvPr>
          <p:cNvSpPr/>
          <p:nvPr/>
        </p:nvSpPr>
        <p:spPr>
          <a:xfrm>
            <a:off x="314157" y="1015115"/>
            <a:ext cx="45719" cy="1095424"/>
          </a:xfrm>
          <a:prstGeom prst="rect">
            <a:avLst/>
          </a:prstGeom>
          <a:solidFill>
            <a:srgbClr val="666566"/>
          </a:solidFill>
          <a:ln>
            <a:solidFill>
              <a:srgbClr val="666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666566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3ABF39D-8D45-4B48-B843-9D338ED95C53}"/>
              </a:ext>
            </a:extLst>
          </p:cNvPr>
          <p:cNvGrpSpPr/>
          <p:nvPr/>
        </p:nvGrpSpPr>
        <p:grpSpPr>
          <a:xfrm>
            <a:off x="8943350" y="2546629"/>
            <a:ext cx="2562850" cy="2562850"/>
            <a:chOff x="9387850" y="3680011"/>
            <a:chExt cx="1719108" cy="171910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B96794-5557-584D-8B27-E6E673DF8EE0}"/>
                </a:ext>
              </a:extLst>
            </p:cNvPr>
            <p:cNvSpPr txBox="1"/>
            <p:nvPr/>
          </p:nvSpPr>
          <p:spPr>
            <a:xfrm>
              <a:off x="9728483" y="4354898"/>
              <a:ext cx="1037843" cy="3509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개성 중시</a:t>
              </a: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FC3C3947-59CD-954A-A004-83E2EB757FCD}"/>
                </a:ext>
              </a:extLst>
            </p:cNvPr>
            <p:cNvSpPr/>
            <p:nvPr/>
          </p:nvSpPr>
          <p:spPr>
            <a:xfrm>
              <a:off x="9387850" y="3680011"/>
              <a:ext cx="1719108" cy="1719108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240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9C50342-E0E7-444A-AA03-E298B380C055}"/>
              </a:ext>
            </a:extLst>
          </p:cNvPr>
          <p:cNvSpPr txBox="1"/>
          <p:nvPr/>
        </p:nvSpPr>
        <p:spPr>
          <a:xfrm>
            <a:off x="5277897" y="5501804"/>
            <a:ext cx="15909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Changing</a:t>
            </a:r>
          </a:p>
          <a:p>
            <a:pPr algn="ctr"/>
            <a:r>
              <a:rPr lang="en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Consumption</a:t>
            </a:r>
          </a:p>
          <a:p>
            <a:pPr algn="ctr"/>
            <a:r>
              <a:rPr lang="en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paradigm</a:t>
            </a:r>
            <a:r>
              <a:rPr lang="ko-KR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endParaRPr kumimoji="1"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endParaRPr kumimoji="1"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F46176-5E4D-274B-927F-261D3B2FAE1E}"/>
              </a:ext>
            </a:extLst>
          </p:cNvPr>
          <p:cNvSpPr txBox="1"/>
          <p:nvPr/>
        </p:nvSpPr>
        <p:spPr>
          <a:xfrm>
            <a:off x="1119908" y="5501804"/>
            <a:ext cx="1483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Fast Fashion</a:t>
            </a:r>
            <a:endParaRPr kumimoji="1"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1EAF7-C26C-8F44-B391-4F3817C2BB0D}"/>
              </a:ext>
            </a:extLst>
          </p:cNvPr>
          <p:cNvSpPr txBox="1"/>
          <p:nvPr/>
        </p:nvSpPr>
        <p:spPr>
          <a:xfrm>
            <a:off x="9491241" y="5501804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Individuality</a:t>
            </a:r>
            <a:endParaRPr kumimoji="1"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A5067D-9215-8B4E-AE69-F7FDAC6CE6E0}"/>
              </a:ext>
            </a:extLst>
          </p:cNvPr>
          <p:cNvSpPr txBox="1"/>
          <p:nvPr/>
        </p:nvSpPr>
        <p:spPr>
          <a:xfrm>
            <a:off x="1714500" y="485404"/>
            <a:ext cx="22717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Share,</a:t>
            </a:r>
            <a:r>
              <a:rPr lang="ko-KR" altLang="en-US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E</a:t>
            </a:r>
            <a:r>
              <a:rPr lang="en" altLang="ko-KR" sz="1100" dirty="0" err="1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conomize</a:t>
            </a:r>
            <a:r>
              <a:rPr lang="en-US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Conservation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2D77619-4E3F-C64A-A9B5-04BBC62BA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39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CA7009-A9D4-2A47-8DF9-140981B535A0}"/>
              </a:ext>
            </a:extLst>
          </p:cNvPr>
          <p:cNvSpPr txBox="1"/>
          <p:nvPr/>
        </p:nvSpPr>
        <p:spPr>
          <a:xfrm>
            <a:off x="360964" y="986864"/>
            <a:ext cx="85202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누가 이 서비스를 이용하나요</a:t>
            </a:r>
            <a:r>
              <a:rPr kumimoji="1" lang="en-US" altLang="ko-KR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5BB76-63D7-D24E-9C89-36F4F50793C8}"/>
              </a:ext>
            </a:extLst>
          </p:cNvPr>
          <p:cNvSpPr txBox="1"/>
          <p:nvPr/>
        </p:nvSpPr>
        <p:spPr>
          <a:xfrm>
            <a:off x="442044" y="1752013"/>
            <a:ext cx="2590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Who uses this service?</a:t>
            </a:r>
            <a:endParaRPr kumimoji="1" lang="ko-KR" altLang="en-US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BE14DF6-354E-8E46-991C-E103FF91B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76" y="347099"/>
            <a:ext cx="1354624" cy="31915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CC9474-4186-8A40-999D-6EE7518BCA52}"/>
              </a:ext>
            </a:extLst>
          </p:cNvPr>
          <p:cNvSpPr/>
          <p:nvPr/>
        </p:nvSpPr>
        <p:spPr>
          <a:xfrm>
            <a:off x="314157" y="1015115"/>
            <a:ext cx="45719" cy="1095424"/>
          </a:xfrm>
          <a:prstGeom prst="rect">
            <a:avLst/>
          </a:prstGeom>
          <a:solidFill>
            <a:srgbClr val="666566"/>
          </a:solidFill>
          <a:ln>
            <a:solidFill>
              <a:srgbClr val="666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666566"/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E34C612-3492-B345-B9A0-F4C6586E2DBA}"/>
              </a:ext>
            </a:extLst>
          </p:cNvPr>
          <p:cNvGrpSpPr/>
          <p:nvPr/>
        </p:nvGrpSpPr>
        <p:grpSpPr>
          <a:xfrm>
            <a:off x="540519" y="4260733"/>
            <a:ext cx="2750625" cy="895630"/>
            <a:chOff x="540519" y="4736017"/>
            <a:chExt cx="2750625" cy="89563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8F91500-9CF5-F54A-8FC9-50CBCDD50F46}"/>
                </a:ext>
              </a:extLst>
            </p:cNvPr>
            <p:cNvSpPr/>
            <p:nvPr/>
          </p:nvSpPr>
          <p:spPr>
            <a:xfrm>
              <a:off x="540519" y="5262315"/>
              <a:ext cx="27506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One-</a:t>
              </a:r>
              <a:r>
                <a:rPr lang="ko-KR" altLang="en-US" dirty="0" err="1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person</a:t>
              </a:r>
              <a:r>
                <a:rPr lang="ko-KR" altLang="en-US" dirty="0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 </a:t>
              </a:r>
              <a:r>
                <a:rPr lang="ko-KR" altLang="en-US" dirty="0" err="1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households</a:t>
              </a:r>
              <a:endParaRPr lang="ko-KR" altLang="en-US" dirty="0">
                <a:solidFill>
                  <a:srgbClr val="666566"/>
                </a:solidFill>
                <a:latin typeface="NanumBarunGothic UltraLight" panose="020B0603020101020101" pitchFamily="34" charset="-127"/>
                <a:ea typeface="NanumBarunGothic UltraLight" panose="020B0603020101020101" pitchFamily="34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320655-49CC-8A43-A81C-6CBB9DAC330C}"/>
                </a:ext>
              </a:extLst>
            </p:cNvPr>
            <p:cNvSpPr txBox="1"/>
            <p:nvPr/>
          </p:nvSpPr>
          <p:spPr>
            <a:xfrm>
              <a:off x="540519" y="4736017"/>
              <a:ext cx="1794081" cy="7109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1</a:t>
              </a:r>
              <a:r>
                <a:rPr lang="ko-KR" altLang="ko-KR" sz="36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인 가구</a:t>
              </a:r>
              <a:endParaRPr kumimoji="1" lang="ko-KR" altLang="en-US" sz="36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DFEE0E3-872E-0644-B3F5-8400B2BA2A5B}"/>
              </a:ext>
            </a:extLst>
          </p:cNvPr>
          <p:cNvGrpSpPr/>
          <p:nvPr/>
        </p:nvGrpSpPr>
        <p:grpSpPr>
          <a:xfrm>
            <a:off x="540519" y="2762298"/>
            <a:ext cx="7500771" cy="957997"/>
            <a:chOff x="540519" y="3041698"/>
            <a:chExt cx="7500771" cy="95799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8A2A2B6-2698-8A46-AC58-7C1B8E7C8B8A}"/>
                </a:ext>
              </a:extLst>
            </p:cNvPr>
            <p:cNvSpPr txBox="1"/>
            <p:nvPr/>
          </p:nvSpPr>
          <p:spPr>
            <a:xfrm>
              <a:off x="540519" y="3630363"/>
              <a:ext cx="1274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" altLang="ko-KR" dirty="0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minimalist</a:t>
              </a:r>
              <a:endParaRPr kumimoji="1" lang="ko-KR" altLang="en-US" dirty="0">
                <a:solidFill>
                  <a:srgbClr val="666566"/>
                </a:solidFill>
                <a:latin typeface="NanumBarunGothic UltraLight" panose="020B0603020101020101" pitchFamily="34" charset="-127"/>
                <a:ea typeface="NanumBarunGothic UltraLight" panose="020B0603020101020101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CCF584-863E-7146-BE9B-EAA5A0E197B3}"/>
                </a:ext>
              </a:extLst>
            </p:cNvPr>
            <p:cNvSpPr txBox="1"/>
            <p:nvPr/>
          </p:nvSpPr>
          <p:spPr>
            <a:xfrm>
              <a:off x="540519" y="3041698"/>
              <a:ext cx="75007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ko-KR" sz="3600" dirty="0" err="1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미니멀라이프를</a:t>
              </a:r>
              <a:r>
                <a:rPr lang="ko-KR" altLang="ko-KR" sz="36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추구하는 </a:t>
              </a:r>
              <a:r>
                <a:rPr lang="ko-KR" altLang="ko-KR" sz="3600" dirty="0" err="1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밀레니얼</a:t>
              </a:r>
              <a:r>
                <a:rPr lang="ko-KR" altLang="ko-KR" sz="36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세대</a:t>
              </a:r>
              <a:endParaRPr lang="en-US" altLang="ko-KR" sz="36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58CD07C-3105-F04E-9411-D709D562A76D}"/>
              </a:ext>
            </a:extLst>
          </p:cNvPr>
          <p:cNvSpPr txBox="1"/>
          <p:nvPr/>
        </p:nvSpPr>
        <p:spPr>
          <a:xfrm>
            <a:off x="1714500" y="485404"/>
            <a:ext cx="22717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Share,</a:t>
            </a:r>
            <a:r>
              <a:rPr lang="ko-KR" altLang="en-US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E</a:t>
            </a:r>
            <a:r>
              <a:rPr lang="en" altLang="ko-KR" sz="1100" dirty="0" err="1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conomize</a:t>
            </a:r>
            <a:r>
              <a:rPr lang="en-US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Conservation</a:t>
            </a:r>
          </a:p>
        </p:txBody>
      </p:sp>
    </p:spTree>
    <p:extLst>
      <p:ext uri="{BB962C8B-B14F-4D97-AF65-F5344CB8AC3E}">
        <p14:creationId xmlns:p14="http://schemas.microsoft.com/office/powerpoint/2010/main" val="386772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CA7009-A9D4-2A47-8DF9-140981B535A0}"/>
              </a:ext>
            </a:extLst>
          </p:cNvPr>
          <p:cNvSpPr txBox="1"/>
          <p:nvPr/>
        </p:nvSpPr>
        <p:spPr>
          <a:xfrm>
            <a:off x="321234" y="986864"/>
            <a:ext cx="71304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어떠한 이점이 있을까요</a:t>
            </a:r>
            <a:r>
              <a:rPr kumimoji="1" lang="en-US" altLang="ko-KR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5BB76-63D7-D24E-9C89-36F4F50793C8}"/>
              </a:ext>
            </a:extLst>
          </p:cNvPr>
          <p:cNvSpPr txBox="1"/>
          <p:nvPr/>
        </p:nvSpPr>
        <p:spPr>
          <a:xfrm>
            <a:off x="442044" y="1752013"/>
            <a:ext cx="2590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dirty="0">
                <a:latin typeface="NanumBarunGothic Light" panose="020B0603020101020101" pitchFamily="34" charset="-127"/>
                <a:ea typeface="NanumBarunGothic Light" panose="020B0603020101020101" pitchFamily="34" charset="-127"/>
              </a:rPr>
              <a:t>What are the benefits?</a:t>
            </a:r>
            <a:endParaRPr kumimoji="1" lang="ko-KR" altLang="en-US" dirty="0">
              <a:latin typeface="NanumBarunGothic Light" panose="020B0603020101020101" pitchFamily="34" charset="-127"/>
              <a:ea typeface="NanumBarunGothic Light" panose="020B060302010102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BE14DF6-354E-8E46-991C-E103FF91B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76" y="347099"/>
            <a:ext cx="1354624" cy="31915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CC9474-4186-8A40-999D-6EE7518BCA52}"/>
              </a:ext>
            </a:extLst>
          </p:cNvPr>
          <p:cNvSpPr/>
          <p:nvPr/>
        </p:nvSpPr>
        <p:spPr>
          <a:xfrm>
            <a:off x="314157" y="1015115"/>
            <a:ext cx="45719" cy="1095424"/>
          </a:xfrm>
          <a:prstGeom prst="rect">
            <a:avLst/>
          </a:prstGeom>
          <a:solidFill>
            <a:srgbClr val="666566"/>
          </a:solidFill>
          <a:ln>
            <a:solidFill>
              <a:srgbClr val="666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666566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72BD415-F819-0745-A15D-2CE20F19DB74}"/>
              </a:ext>
            </a:extLst>
          </p:cNvPr>
          <p:cNvGrpSpPr/>
          <p:nvPr/>
        </p:nvGrpSpPr>
        <p:grpSpPr>
          <a:xfrm>
            <a:off x="574653" y="2714187"/>
            <a:ext cx="5697394" cy="925808"/>
            <a:chOff x="714353" y="2752287"/>
            <a:chExt cx="5697394" cy="92580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C98D230-3768-2E41-BBF1-39EB68560C75}"/>
                </a:ext>
              </a:extLst>
            </p:cNvPr>
            <p:cNvSpPr txBox="1"/>
            <p:nvPr/>
          </p:nvSpPr>
          <p:spPr>
            <a:xfrm>
              <a:off x="714353" y="2752287"/>
              <a:ext cx="5697394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5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사회적 문제인 </a:t>
              </a:r>
              <a:r>
                <a:rPr lang="ko-KR" altLang="ko-KR" sz="3500" dirty="0" err="1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패스트패션</a:t>
              </a:r>
              <a:r>
                <a:rPr lang="ko-KR" altLang="ko-KR" sz="3500" dirty="0">
                  <a:effectLst/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</a:t>
              </a:r>
              <a:r>
                <a:rPr lang="ko-KR" altLang="en-US" sz="3500" dirty="0">
                  <a:effectLst/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해결</a:t>
              </a:r>
              <a:endParaRPr kumimoji="1" lang="ko-KR" altLang="en-US" sz="35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8312ECB-141E-6947-8374-D53F00127906}"/>
                </a:ext>
              </a:extLst>
            </p:cNvPr>
            <p:cNvSpPr txBox="1"/>
            <p:nvPr/>
          </p:nvSpPr>
          <p:spPr>
            <a:xfrm>
              <a:off x="726609" y="3308763"/>
              <a:ext cx="2020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" altLang="ko-KR" dirty="0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Solve fast fashion</a:t>
              </a:r>
              <a:endParaRPr kumimoji="1" lang="ko-KR" altLang="en-US" dirty="0">
                <a:solidFill>
                  <a:srgbClr val="666566"/>
                </a:solidFill>
                <a:latin typeface="NanumBarunGothic UltraLight" panose="020B0603020101020101" pitchFamily="34" charset="-127"/>
                <a:ea typeface="NanumBarunGothic UltraLight" panose="020B0603020101020101" pitchFamily="34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DB21358-B1ED-1948-987E-2A64B0F093F2}"/>
              </a:ext>
            </a:extLst>
          </p:cNvPr>
          <p:cNvGrpSpPr/>
          <p:nvPr/>
        </p:nvGrpSpPr>
        <p:grpSpPr>
          <a:xfrm>
            <a:off x="574653" y="4061042"/>
            <a:ext cx="5899372" cy="919583"/>
            <a:chOff x="714353" y="4099142"/>
            <a:chExt cx="5899372" cy="91958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4AA0239-6BA6-6248-94FB-A4690B30E9B8}"/>
                </a:ext>
              </a:extLst>
            </p:cNvPr>
            <p:cNvSpPr txBox="1"/>
            <p:nvPr/>
          </p:nvSpPr>
          <p:spPr>
            <a:xfrm>
              <a:off x="714353" y="4099142"/>
              <a:ext cx="5899372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5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가끔 입는 옷을 구매할 필요 없음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1969F0B-30E2-9743-927C-0BB9822D0819}"/>
                </a:ext>
              </a:extLst>
            </p:cNvPr>
            <p:cNvSpPr txBox="1"/>
            <p:nvPr/>
          </p:nvSpPr>
          <p:spPr>
            <a:xfrm>
              <a:off x="726609" y="4649393"/>
              <a:ext cx="3419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" altLang="ko-KR" dirty="0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Do not buy occasional clothes.</a:t>
              </a:r>
              <a:endParaRPr kumimoji="1" lang="ko-KR" altLang="en-US" dirty="0">
                <a:solidFill>
                  <a:srgbClr val="666566"/>
                </a:solidFill>
                <a:latin typeface="NanumBarunGothic UltraLight" panose="020B0603020101020101" pitchFamily="34" charset="-127"/>
                <a:ea typeface="NanumBarunGothic UltraLight" panose="020B0603020101020101" pitchFamily="34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EF8A1AC-3551-9A4D-9538-3264A6303BC8}"/>
              </a:ext>
            </a:extLst>
          </p:cNvPr>
          <p:cNvGrpSpPr/>
          <p:nvPr/>
        </p:nvGrpSpPr>
        <p:grpSpPr>
          <a:xfrm>
            <a:off x="574653" y="5407897"/>
            <a:ext cx="6401111" cy="868389"/>
            <a:chOff x="714353" y="5445997"/>
            <a:chExt cx="6401111" cy="86838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BCC354-AB67-124A-B71D-16F367D6F9E1}"/>
                </a:ext>
              </a:extLst>
            </p:cNvPr>
            <p:cNvSpPr txBox="1"/>
            <p:nvPr/>
          </p:nvSpPr>
          <p:spPr>
            <a:xfrm>
              <a:off x="714353" y="5445997"/>
              <a:ext cx="6401111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500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여행 시 더욱 편한 서비스 이용 가능</a:t>
              </a:r>
              <a:endParaRPr kumimoji="1" lang="ko-KR" altLang="en-US" sz="35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F899A5-D104-5248-852B-94A449854D8D}"/>
                </a:ext>
              </a:extLst>
            </p:cNvPr>
            <p:cNvSpPr/>
            <p:nvPr/>
          </p:nvSpPr>
          <p:spPr>
            <a:xfrm>
              <a:off x="726609" y="5945054"/>
              <a:ext cx="35816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 err="1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More</a:t>
              </a:r>
              <a:r>
                <a:rPr lang="ko-KR" altLang="en-US" dirty="0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 </a:t>
              </a:r>
              <a:r>
                <a:rPr lang="ko-KR" altLang="en-US" dirty="0" err="1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convenient</a:t>
              </a:r>
              <a:r>
                <a:rPr lang="ko-KR" altLang="en-US" dirty="0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 </a:t>
              </a:r>
              <a:r>
                <a:rPr lang="ko-KR" altLang="en-US" dirty="0" err="1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when</a:t>
              </a:r>
              <a:r>
                <a:rPr lang="ko-KR" altLang="en-US" dirty="0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 </a:t>
              </a:r>
              <a:r>
                <a:rPr lang="ko-KR" altLang="en-US" dirty="0" err="1">
                  <a:solidFill>
                    <a:srgbClr val="666566"/>
                  </a:solidFill>
                  <a:latin typeface="NanumBarunGothic UltraLight" panose="020B0603020101020101" pitchFamily="34" charset="-127"/>
                  <a:ea typeface="NanumBarunGothic UltraLight" panose="020B0603020101020101" pitchFamily="34" charset="-127"/>
                </a:rPr>
                <a:t>traveling</a:t>
              </a:r>
              <a:endParaRPr lang="ko-KR" altLang="en-US" dirty="0">
                <a:solidFill>
                  <a:srgbClr val="666566"/>
                </a:solidFill>
                <a:latin typeface="NanumBarunGothic UltraLight" panose="020B0603020101020101" pitchFamily="34" charset="-127"/>
                <a:ea typeface="NanumBarunGothic UltraLight" panose="020B0603020101020101" pitchFamily="34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983ED49-51FD-FA49-9A6C-DBFF218C892D}"/>
              </a:ext>
            </a:extLst>
          </p:cNvPr>
          <p:cNvSpPr txBox="1"/>
          <p:nvPr/>
        </p:nvSpPr>
        <p:spPr>
          <a:xfrm>
            <a:off x="1714500" y="485404"/>
            <a:ext cx="22717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Share,</a:t>
            </a:r>
            <a:r>
              <a:rPr lang="ko-KR" altLang="en-US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E</a:t>
            </a:r>
            <a:r>
              <a:rPr lang="en" altLang="ko-KR" sz="1100" dirty="0" err="1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conomize</a:t>
            </a:r>
            <a:r>
              <a:rPr lang="en-US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Conservation</a:t>
            </a:r>
          </a:p>
        </p:txBody>
      </p:sp>
    </p:spTree>
    <p:extLst>
      <p:ext uri="{BB962C8B-B14F-4D97-AF65-F5344CB8AC3E}">
        <p14:creationId xmlns:p14="http://schemas.microsoft.com/office/powerpoint/2010/main" val="2354218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CA7009-A9D4-2A47-8DF9-140981B535A0}"/>
              </a:ext>
            </a:extLst>
          </p:cNvPr>
          <p:cNvSpPr txBox="1"/>
          <p:nvPr/>
        </p:nvSpPr>
        <p:spPr>
          <a:xfrm>
            <a:off x="387490" y="949792"/>
            <a:ext cx="26532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5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팀원소개</a:t>
            </a:r>
            <a:endParaRPr kumimoji="1" lang="en-US" altLang="ko-KR" sz="5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5BB76-63D7-D24E-9C89-36F4F50793C8}"/>
              </a:ext>
            </a:extLst>
          </p:cNvPr>
          <p:cNvSpPr txBox="1"/>
          <p:nvPr/>
        </p:nvSpPr>
        <p:spPr>
          <a:xfrm>
            <a:off x="410676" y="1741206"/>
            <a:ext cx="1661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team member</a:t>
            </a:r>
            <a:endParaRPr kumimoji="1" lang="ko-KR" altLang="en-US" dirty="0">
              <a:latin typeface="NanumBarunGothic UltraLight" panose="020B0603020101020101" pitchFamily="34" charset="-127"/>
              <a:ea typeface="NanumBarunGothic UltraLight" panose="020B060302010102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BE14DF6-354E-8E46-991C-E103FF91B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76" y="347099"/>
            <a:ext cx="1354624" cy="31915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CC9474-4186-8A40-999D-6EE7518BCA52}"/>
              </a:ext>
            </a:extLst>
          </p:cNvPr>
          <p:cNvSpPr/>
          <p:nvPr/>
        </p:nvSpPr>
        <p:spPr>
          <a:xfrm>
            <a:off x="314157" y="1015115"/>
            <a:ext cx="45719" cy="1095424"/>
          </a:xfrm>
          <a:prstGeom prst="rect">
            <a:avLst/>
          </a:prstGeom>
          <a:solidFill>
            <a:srgbClr val="666566"/>
          </a:solidFill>
          <a:ln>
            <a:solidFill>
              <a:srgbClr val="666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666566"/>
              </a:solidFill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8AECF04-E651-5C4B-AD3C-22B6332197B8}"/>
              </a:ext>
            </a:extLst>
          </p:cNvPr>
          <p:cNvGrpSpPr/>
          <p:nvPr/>
        </p:nvGrpSpPr>
        <p:grpSpPr>
          <a:xfrm>
            <a:off x="597986" y="2664536"/>
            <a:ext cx="2079898" cy="3497246"/>
            <a:chOff x="346779" y="1294339"/>
            <a:chExt cx="2079898" cy="3497246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03DAEB7A-1DDB-5046-BBD6-059FAD7B9DD2}"/>
                </a:ext>
              </a:extLst>
            </p:cNvPr>
            <p:cNvSpPr/>
            <p:nvPr/>
          </p:nvSpPr>
          <p:spPr>
            <a:xfrm>
              <a:off x="346779" y="1294339"/>
              <a:ext cx="2079898" cy="207989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285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ACB1DCB-57A8-6146-B89F-C7F8BB705BC5}"/>
                </a:ext>
              </a:extLst>
            </p:cNvPr>
            <p:cNvSpPr txBox="1"/>
            <p:nvPr/>
          </p:nvSpPr>
          <p:spPr>
            <a:xfrm>
              <a:off x="346779" y="3550210"/>
              <a:ext cx="20798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dirty="0" err="1">
                  <a:solidFill>
                    <a:srgbClr val="66656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여동엽</a:t>
              </a:r>
              <a:endParaRPr lang="ko-KR" altLang="en-US" sz="3200" dirty="0">
                <a:solidFill>
                  <a:srgbClr val="6665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C02509E-F9EE-1F4E-A6CB-7605A1F744A6}"/>
                </a:ext>
              </a:extLst>
            </p:cNvPr>
            <p:cNvSpPr txBox="1"/>
            <p:nvPr/>
          </p:nvSpPr>
          <p:spPr>
            <a:xfrm>
              <a:off x="346779" y="4083699"/>
              <a:ext cx="20798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기획자</a:t>
              </a:r>
              <a:endPara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LUCAS IT CEO /</a:t>
              </a: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RYDE APP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대외협력 및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마케터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764177B-9EB9-D64D-AFCB-045E18283A44}"/>
              </a:ext>
            </a:extLst>
          </p:cNvPr>
          <p:cNvGrpSpPr/>
          <p:nvPr/>
        </p:nvGrpSpPr>
        <p:grpSpPr>
          <a:xfrm>
            <a:off x="3505037" y="2649885"/>
            <a:ext cx="2079898" cy="3497246"/>
            <a:chOff x="346779" y="1294339"/>
            <a:chExt cx="2079898" cy="3497246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8E92E5CC-902E-9947-97B0-F52842CA0E9A}"/>
                </a:ext>
              </a:extLst>
            </p:cNvPr>
            <p:cNvSpPr/>
            <p:nvPr/>
          </p:nvSpPr>
          <p:spPr>
            <a:xfrm>
              <a:off x="346779" y="1294339"/>
              <a:ext cx="2079898" cy="2079898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285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BF0B8CE-0154-B644-B2B4-7109E197CCFC}"/>
                </a:ext>
              </a:extLst>
            </p:cNvPr>
            <p:cNvSpPr txBox="1"/>
            <p:nvPr/>
          </p:nvSpPr>
          <p:spPr>
            <a:xfrm>
              <a:off x="346779" y="3550210"/>
              <a:ext cx="2079898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dirty="0" err="1">
                  <a:solidFill>
                    <a:srgbClr val="66656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전광용</a:t>
              </a:r>
              <a:endParaRPr lang="ko-KR" altLang="en-US" sz="3200" dirty="0">
                <a:solidFill>
                  <a:srgbClr val="6665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3145512-955F-0A46-B0A1-B4E0EF27EB5B}"/>
                </a:ext>
              </a:extLst>
            </p:cNvPr>
            <p:cNvSpPr txBox="1"/>
            <p:nvPr/>
          </p:nvSpPr>
          <p:spPr>
            <a:xfrm>
              <a:off x="346779" y="4083699"/>
              <a:ext cx="2079898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디자인 및 퍼블리싱</a:t>
              </a:r>
            </a:p>
            <a:p>
              <a:pPr algn="ctr"/>
              <a:r>
                <a:rPr lang="en-US" altLang="ko-KR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ProjectSquare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Leader</a:t>
              </a: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Win, Web, Back-End 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개발자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8" name="타원 37">
            <a:extLst>
              <a:ext uri="{FF2B5EF4-FFF2-40B4-BE49-F238E27FC236}">
                <a16:creationId xmlns:a16="http://schemas.microsoft.com/office/drawing/2014/main" id="{A5B8A1A9-81D9-8C4F-AA5B-67701FE370AA}"/>
              </a:ext>
            </a:extLst>
          </p:cNvPr>
          <p:cNvSpPr/>
          <p:nvPr/>
        </p:nvSpPr>
        <p:spPr>
          <a:xfrm>
            <a:off x="6509576" y="2649885"/>
            <a:ext cx="2079898" cy="2079898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FCF51B9-F7A9-6545-A59F-17031A4767B1}"/>
              </a:ext>
            </a:extLst>
          </p:cNvPr>
          <p:cNvSpPr txBox="1"/>
          <p:nvPr/>
        </p:nvSpPr>
        <p:spPr>
          <a:xfrm>
            <a:off x="6509576" y="4905756"/>
            <a:ext cx="2079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6665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김태균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ED0508-23D5-8E46-802C-34EE626BE503}"/>
              </a:ext>
            </a:extLst>
          </p:cNvPr>
          <p:cNvSpPr txBox="1"/>
          <p:nvPr/>
        </p:nvSpPr>
        <p:spPr>
          <a:xfrm>
            <a:off x="6171806" y="5439245"/>
            <a:ext cx="275543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개발자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바바패션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힙합퍼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사업부 개발팀 리더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세탁특공대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서버개발팀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럭시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서버개발팀</a:t>
            </a:r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1FB7F71-A54C-2E4A-B491-D3DC489C6025}"/>
              </a:ext>
            </a:extLst>
          </p:cNvPr>
          <p:cNvGrpSpPr/>
          <p:nvPr/>
        </p:nvGrpSpPr>
        <p:grpSpPr>
          <a:xfrm>
            <a:off x="9163415" y="2649885"/>
            <a:ext cx="2578100" cy="3696563"/>
            <a:chOff x="97678" y="1294339"/>
            <a:chExt cx="2578100" cy="3696563"/>
          </a:xfrm>
        </p:grpSpPr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26F199C-EFBF-324F-9FF9-5C4EF14C8539}"/>
                </a:ext>
              </a:extLst>
            </p:cNvPr>
            <p:cNvSpPr/>
            <p:nvPr/>
          </p:nvSpPr>
          <p:spPr>
            <a:xfrm>
              <a:off x="346779" y="1294339"/>
              <a:ext cx="2079898" cy="2079898"/>
            </a:xfrm>
            <a:prstGeom prst="ellipse">
              <a:avLst/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285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680042A-F2DE-0C41-94E7-EF3D3D1F9047}"/>
                </a:ext>
              </a:extLst>
            </p:cNvPr>
            <p:cNvSpPr txBox="1"/>
            <p:nvPr/>
          </p:nvSpPr>
          <p:spPr>
            <a:xfrm>
              <a:off x="346779" y="3550210"/>
              <a:ext cx="20798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dirty="0">
                  <a:solidFill>
                    <a:srgbClr val="66656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강준영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5FCAEF9-3201-FE45-9F06-838881BAC911}"/>
                </a:ext>
              </a:extLst>
            </p:cNvPr>
            <p:cNvSpPr txBox="1"/>
            <p:nvPr/>
          </p:nvSpPr>
          <p:spPr>
            <a:xfrm>
              <a:off x="97678" y="4098350"/>
              <a:ext cx="2578100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개발자</a:t>
              </a:r>
              <a:endPara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엘오이코리아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서버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/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백엔드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개발자</a:t>
              </a: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전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바바패션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힙합퍼사업부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서버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/</a:t>
              </a:r>
              <a:r>
                <a:rPr lang="ko-KR" altLang="en-US" sz="12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백엔드</a:t>
              </a:r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개발자</a:t>
              </a:r>
              <a:endPara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C139E52-B741-C447-B4DA-99D4ACEEBFAF}"/>
              </a:ext>
            </a:extLst>
          </p:cNvPr>
          <p:cNvSpPr txBox="1"/>
          <p:nvPr/>
        </p:nvSpPr>
        <p:spPr>
          <a:xfrm>
            <a:off x="1714500" y="472704"/>
            <a:ext cx="22717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Share,</a:t>
            </a:r>
            <a:r>
              <a:rPr lang="ko-KR" altLang="en-US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E</a:t>
            </a:r>
            <a:r>
              <a:rPr lang="en" altLang="ko-KR" sz="1100" dirty="0" err="1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conomize</a:t>
            </a:r>
            <a:r>
              <a:rPr lang="en-US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" altLang="ko-KR" sz="1100" dirty="0">
                <a:solidFill>
                  <a:srgbClr val="001E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Conservation</a:t>
            </a:r>
          </a:p>
        </p:txBody>
      </p:sp>
    </p:spTree>
    <p:extLst>
      <p:ext uri="{BB962C8B-B14F-4D97-AF65-F5344CB8AC3E}">
        <p14:creationId xmlns:p14="http://schemas.microsoft.com/office/powerpoint/2010/main" val="2457940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39FEE-5FD8-2442-ABE4-243465295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예상질문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A59C88-44ED-644C-9983-32399C30A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ko-KR" dirty="0"/>
              <a:t>이미 그런 비슷한 서비스가 있었다 아니냐</a:t>
            </a:r>
          </a:p>
          <a:p>
            <a:pPr lvl="0"/>
            <a:r>
              <a:rPr lang="ko-KR" altLang="ko-KR" dirty="0"/>
              <a:t>그냥 보면 비슷할 수도 있다</a:t>
            </a:r>
            <a:r>
              <a:rPr lang="en-US" altLang="ko-KR" dirty="0"/>
              <a:t>, </a:t>
            </a:r>
            <a:r>
              <a:rPr lang="ko-KR" altLang="ko-KR" dirty="0"/>
              <a:t>하지만 그 서비스들은 이용권을 구매하며</a:t>
            </a:r>
            <a:r>
              <a:rPr lang="en-US" altLang="ko-KR" dirty="0"/>
              <a:t>, </a:t>
            </a:r>
            <a:r>
              <a:rPr lang="ko-KR" altLang="ko-KR" dirty="0"/>
              <a:t>기업 소비유형이다</a:t>
            </a:r>
            <a:r>
              <a:rPr lang="en-US" altLang="ko-KR" dirty="0"/>
              <a:t>. </a:t>
            </a:r>
            <a:r>
              <a:rPr lang="ko-KR" altLang="ko-KR" dirty="0"/>
              <a:t>즉 </a:t>
            </a:r>
            <a:r>
              <a:rPr lang="ko-KR" altLang="ko-KR" dirty="0" err="1"/>
              <a:t>유효재화를</a:t>
            </a:r>
            <a:r>
              <a:rPr lang="ko-KR" altLang="ko-KR" dirty="0"/>
              <a:t> 순환시키는 것에 한계가 있다는 이야기이다</a:t>
            </a:r>
            <a:r>
              <a:rPr lang="en-US" altLang="ko-KR" dirty="0"/>
              <a:t>. </a:t>
            </a:r>
            <a:r>
              <a:rPr lang="ko-KR" altLang="ko-KR" dirty="0"/>
              <a:t>그래서 원하는 옷이 </a:t>
            </a:r>
            <a:r>
              <a:rPr lang="ko-KR" altLang="ko-KR" dirty="0" err="1"/>
              <a:t>대여중이면</a:t>
            </a:r>
            <a:r>
              <a:rPr lang="ko-KR" altLang="ko-KR" dirty="0"/>
              <a:t> 대여가 불가능하다</a:t>
            </a:r>
            <a:r>
              <a:rPr lang="en-US" altLang="ko-KR" dirty="0"/>
              <a:t>. </a:t>
            </a:r>
            <a:r>
              <a:rPr lang="ko-KR" altLang="ko-KR" dirty="0"/>
              <a:t>우리의 서비스는 개인소유의 물건을 타인에게 연결하여 재분배 하는 유형과 </a:t>
            </a:r>
            <a:r>
              <a:rPr lang="ko-KR" altLang="ko-KR" dirty="0" err="1"/>
              <a:t>무형으</a:t>
            </a:r>
            <a:r>
              <a:rPr lang="ko-KR" altLang="ko-KR" dirty="0"/>
              <a:t> </a:t>
            </a:r>
            <a:r>
              <a:rPr lang="ko-KR" altLang="ko-KR" dirty="0" err="1"/>
              <a:t>ㅣ콘텐츠를</a:t>
            </a:r>
            <a:r>
              <a:rPr lang="ko-KR" altLang="ko-KR" dirty="0"/>
              <a:t> 소비자 스스로 공유가능하도록 확장시켜 두었다</a:t>
            </a:r>
            <a:r>
              <a:rPr lang="en-US" altLang="ko-KR" dirty="0"/>
              <a:t>.</a:t>
            </a:r>
            <a:endParaRPr lang="ko-KR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6077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F2F447-C315-DC45-8A7F-8F93890E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예상질문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2D58B6-27A7-554A-A6A9-31C41FEC9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해외에서 이미 있는 서비스이다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해외에 서비스들 고객들 중 </a:t>
            </a:r>
            <a:r>
              <a:rPr lang="ko-KR" altLang="ko-KR" dirty="0"/>
              <a:t>많은 소비자들이 더 저렴한 </a:t>
            </a:r>
            <a:r>
              <a:rPr lang="en-US" altLang="ko-KR" dirty="0"/>
              <a:t>SPA</a:t>
            </a:r>
            <a:r>
              <a:rPr lang="ko-KR" altLang="ko-KR" dirty="0"/>
              <a:t>브랜드로 </a:t>
            </a:r>
            <a:r>
              <a:rPr lang="ko-KR" altLang="ko-KR" dirty="0" err="1"/>
              <a:t>빠졌는</a:t>
            </a:r>
            <a:r>
              <a:rPr lang="ko-KR" altLang="ko-KR" dirty="0"/>
              <a:t> 것에 비해</a:t>
            </a:r>
            <a:r>
              <a:rPr lang="en-US" altLang="ko-KR" dirty="0"/>
              <a:t>, </a:t>
            </a:r>
            <a:r>
              <a:rPr lang="ko-KR" altLang="ko-KR" dirty="0"/>
              <a:t>우리는 </a:t>
            </a:r>
            <a:r>
              <a:rPr lang="en-US" altLang="ko-KR" dirty="0"/>
              <a:t>SPA </a:t>
            </a:r>
            <a:r>
              <a:rPr lang="ko-KR" altLang="ko-KR" dirty="0"/>
              <a:t>브랜드도 </a:t>
            </a:r>
            <a:r>
              <a:rPr lang="ko-KR" altLang="ko-KR" dirty="0" err="1"/>
              <a:t>렌탈이</a:t>
            </a:r>
            <a:r>
              <a:rPr lang="ko-KR" altLang="ko-KR" dirty="0"/>
              <a:t> 가능해 더욱 합리적인 소비를 돕는다</a:t>
            </a:r>
            <a:r>
              <a:rPr lang="en-US" altLang="ko-KR" dirty="0"/>
              <a:t>.</a:t>
            </a:r>
            <a:endParaRPr lang="ko-KR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7061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F2F447-C315-DC45-8A7F-8F93890E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예상질문</a:t>
            </a:r>
            <a:r>
              <a:rPr kumimoji="1" lang="ko-KR" altLang="en-US" dirty="0"/>
              <a:t> </a:t>
            </a:r>
            <a:r>
              <a:rPr kumimoji="1" lang="en-US" altLang="ko-KR" dirty="0"/>
              <a:t>3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2D58B6-27A7-554A-A6A9-31C41FEC9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세탁은 어떤 식으로 진행이 되나요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전문 업체를 통하여 철저하게 관리됩니다</a:t>
            </a:r>
            <a:r>
              <a:rPr lang="en-US" altLang="ko-KR" dirty="0"/>
              <a:t>.</a:t>
            </a:r>
            <a:endParaRPr lang="ko-KR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1052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284</Words>
  <Application>Microsoft Macintosh PowerPoint</Application>
  <PresentationFormat>와이드스크린</PresentationFormat>
  <Paragraphs>63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NanumBarunGothic</vt:lpstr>
      <vt:lpstr>NanumBarunGothic Light</vt:lpstr>
      <vt:lpstr>NanumBarunGothic UltraLight</vt:lpstr>
      <vt:lpstr>나눔바른고딕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예상질문 1</vt:lpstr>
      <vt:lpstr>예상질문 2</vt:lpstr>
      <vt:lpstr>예상질문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여동엽</dc:creator>
  <cp:lastModifiedBy>여동엽</cp:lastModifiedBy>
  <cp:revision>19</cp:revision>
  <dcterms:created xsi:type="dcterms:W3CDTF">2019-06-01T07:59:01Z</dcterms:created>
  <dcterms:modified xsi:type="dcterms:W3CDTF">2019-06-01T16:07:04Z</dcterms:modified>
</cp:coreProperties>
</file>

<file path=docProps/thumbnail.jpeg>
</file>